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4590" r:id="rId3"/>
    <p:sldId id="4608" r:id="rId4"/>
    <p:sldId id="4593" r:id="rId5"/>
    <p:sldId id="12657" r:id="rId6"/>
    <p:sldId id="12650" r:id="rId7"/>
    <p:sldId id="12658" r:id="rId8"/>
    <p:sldId id="12653" r:id="rId9"/>
    <p:sldId id="12659" r:id="rId10"/>
    <p:sldId id="12656" r:id="rId11"/>
    <p:sldId id="4599" r:id="rId12"/>
    <p:sldId id="46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617"/>
    <a:srgbClr val="FED0BE"/>
    <a:srgbClr val="AC469A"/>
    <a:srgbClr val="336699"/>
    <a:srgbClr val="964896"/>
    <a:srgbClr val="3DB9D8"/>
    <a:srgbClr val="DCF3F8"/>
    <a:srgbClr val="E6C8E1"/>
    <a:srgbClr val="0356B1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6948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092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0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6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44B57-7530-4D10-AA63-97B5E498F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7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4B57-7530-4D10-AA63-97B5E498F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44B57-7530-4D10-AA63-97B5E498F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8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" y="1074046"/>
            <a:ext cx="12189739" cy="5783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9BC3C-DABC-0A40-A014-CC914AA116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867150" y="4519677"/>
            <a:ext cx="5133975" cy="160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49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A284F0-38D4-664D-A912-94800761D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8FA51DD-21A7-0A43-B72D-76E23CE4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73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96489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28000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505301" y="1825625"/>
            <a:ext cx="5328000" cy="3906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599881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8371760" y="1825626"/>
            <a:ext cx="3358489" cy="376313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000" y="1681163"/>
            <a:ext cx="5157787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FC561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6172200" y="2505074"/>
            <a:ext cx="5183188" cy="3083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828000" y="2505074"/>
            <a:ext cx="5157787" cy="3083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964896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FC561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" y="1073774"/>
            <a:ext cx="12190313" cy="57842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FC5617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3DB9D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6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4857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7056" y="1657780"/>
            <a:ext cx="4926841" cy="3660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i="1">
                <a:solidFill>
                  <a:srgbClr val="336699"/>
                </a:solidFill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800"/>
            </a:lvl3pPr>
            <a:lvl4pPr marL="1371600" indent="0">
              <a:buFontTx/>
              <a:buNone/>
              <a:defRPr sz="2800"/>
            </a:lvl4pPr>
            <a:lvl5pPr marL="1828800" indent="0">
              <a:buFontTx/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5318554"/>
            <a:ext cx="4926840" cy="29915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1800" b="1">
                <a:solidFill>
                  <a:srgbClr val="96489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319B2-53A9-3B48-8B7A-9CB55DC46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5" y="759249"/>
            <a:ext cx="1079999" cy="698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472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" y="0"/>
            <a:ext cx="604114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761992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44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8000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64724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901451" y="2284666"/>
            <a:ext cx="3141663" cy="2090737"/>
          </a:xfrm>
          <a:prstGeom prst="rect">
            <a:avLst/>
          </a:prstGeom>
          <a:solidFill>
            <a:srgbClr val="336699"/>
          </a:solidFill>
        </p:spPr>
        <p:txBody>
          <a:bodyPr/>
          <a:lstStyle>
            <a:lvl1pPr>
              <a:buClr>
                <a:srgbClr val="3DB9D8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64052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00777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9713" y="2159957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69348" y="3968881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73017" y="2159956"/>
            <a:ext cx="2461593" cy="1638159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8000" y="2159957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52287" y="3968880"/>
            <a:ext cx="2461591" cy="1638158"/>
          </a:xfrm>
          <a:prstGeom prst="rect">
            <a:avLst/>
          </a:prstGeom>
          <a:solidFill>
            <a:srgbClr val="DCF3F8"/>
          </a:solidFill>
        </p:spPr>
        <p:txBody>
          <a:bodyPr/>
          <a:lstStyle>
            <a:lvl1pPr>
              <a:buClr>
                <a:srgbClr val="336699"/>
              </a:buCl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8000" y="3968881"/>
            <a:ext cx="2520000" cy="163815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828000" y="3630613"/>
            <a:ext cx="10515600" cy="2035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rgbClr val="3DB9D8"/>
              </a:buClr>
              <a:defRPr/>
            </a:lvl1pPr>
            <a:lvl2pPr>
              <a:spcAft>
                <a:spcPts val="1800"/>
              </a:spcAft>
              <a:buClr>
                <a:srgbClr val="FC5617"/>
              </a:buClr>
              <a:defRPr/>
            </a:lvl2pPr>
            <a:lvl3pPr>
              <a:spcAft>
                <a:spcPts val="1800"/>
              </a:spcAft>
              <a:buClr>
                <a:srgbClr val="336699"/>
              </a:buClr>
              <a:defRPr/>
            </a:lvl3pPr>
            <a:lvl4pPr>
              <a:spcAft>
                <a:spcPts val="1800"/>
              </a:spcAft>
              <a:buClr>
                <a:srgbClr val="336699"/>
              </a:buClr>
              <a:defRPr/>
            </a:lvl4pPr>
            <a:lvl5pPr>
              <a:spcAft>
                <a:spcPts val="1800"/>
              </a:spcAft>
              <a:buClr>
                <a:srgbClr val="33669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8" r="126" b="34569"/>
          <a:stretch/>
        </p:blipFill>
        <p:spPr>
          <a:xfrm>
            <a:off x="1" y="-106318"/>
            <a:ext cx="12191999" cy="1508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05401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FE6C3D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28000" y="468000"/>
            <a:ext cx="10515600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2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3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" y="1074496"/>
            <a:ext cx="12177482" cy="5782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71A37-9E13-1B44-AC57-2B4383E39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-101545"/>
            <a:ext cx="1789737" cy="178973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E6CD37A-E4E2-8548-B472-FBEEB462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96051"/>
            <a:ext cx="5762324" cy="1587706"/>
          </a:xfrm>
        </p:spPr>
        <p:txBody>
          <a:bodyPr wrap="square" anchor="t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53EB7F-1B48-5041-B1C1-5105DFB1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86219"/>
            <a:ext cx="5633157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D17C2CD-29E9-4248-88AB-47E8792DA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7022" y="5857531"/>
            <a:ext cx="5040313" cy="528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924584-6B68-974A-9002-C79E9D2DE8F9}"/>
              </a:ext>
            </a:extLst>
          </p:cNvPr>
          <p:cNvSpPr/>
          <p:nvPr userDrawn="1"/>
        </p:nvSpPr>
        <p:spPr>
          <a:xfrm>
            <a:off x="5741157" y="6368400"/>
            <a:ext cx="720000" cy="4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D14EF-0879-6A41-AF25-9053600066FB}"/>
              </a:ext>
            </a:extLst>
          </p:cNvPr>
          <p:cNvSpPr txBox="1"/>
          <p:nvPr userDrawn="1"/>
        </p:nvSpPr>
        <p:spPr>
          <a:xfrm>
            <a:off x="5689600" y="6361871"/>
            <a:ext cx="8295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30" b="0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30" b="0" i="1" dirty="0" err="1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6675" y="0"/>
            <a:ext cx="12287778" cy="685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8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5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456772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3602038"/>
            <a:ext cx="1045677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E6C8E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01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" y="0"/>
            <a:ext cx="12192515" cy="3431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28000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28000" y="4160826"/>
            <a:ext cx="10889439" cy="1620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366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2E2B69-84D6-6E4A-800E-2198ADF4305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1249" y="6028356"/>
            <a:ext cx="1767967" cy="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9" r:id="rId3"/>
    <p:sldLayoutId id="2147483680" r:id="rId4"/>
    <p:sldLayoutId id="2147483651" r:id="rId5"/>
    <p:sldLayoutId id="2147483674" r:id="rId6"/>
    <p:sldLayoutId id="2147483675" r:id="rId7"/>
    <p:sldLayoutId id="2147483669" r:id="rId8"/>
    <p:sldLayoutId id="2147483670" r:id="rId9"/>
    <p:sldLayoutId id="2147483650" r:id="rId10"/>
    <p:sldLayoutId id="2147483671" r:id="rId11"/>
    <p:sldLayoutId id="2147483673" r:id="rId12"/>
    <p:sldLayoutId id="2147483676" r:id="rId13"/>
    <p:sldLayoutId id="2147483660" r:id="rId14"/>
    <p:sldLayoutId id="2147483652" r:id="rId15"/>
    <p:sldLayoutId id="2147483661" r:id="rId16"/>
    <p:sldLayoutId id="2147483653" r:id="rId17"/>
    <p:sldLayoutId id="2147483654" r:id="rId18"/>
    <p:sldLayoutId id="2147483659" r:id="rId19"/>
    <p:sldLayoutId id="2147483658" r:id="rId20"/>
    <p:sldLayoutId id="2147483677" r:id="rId21"/>
    <p:sldLayoutId id="2147483678" r:id="rId22"/>
    <p:sldLayoutId id="2147483672" r:id="rId23"/>
    <p:sldLayoutId id="2147483666" r:id="rId24"/>
    <p:sldLayoutId id="2147483667" r:id="rId25"/>
    <p:sldLayoutId id="2147483668" r:id="rId26"/>
    <p:sldLayoutId id="2147483655" r:id="rId27"/>
    <p:sldLayoutId id="2147483681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3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standardsplusinnovation.eu/bitmov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hsbooster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op.europa.eu/en/publication-detail/-/publication/d5c4f1a7-e75e-11ee-9ea8-01aa75ed71a1/" TargetMode="External"/><Relationship Id="rId5" Type="http://schemas.openxmlformats.org/officeDocument/2006/relationships/hyperlink" Target="https://op.europa.eu/en/publication-detail/-/publication/45ef239f-b7e4-11ed-8912-01aa75ed71a1/language-en/format-PDF/source-281499213" TargetMode="External"/><Relationship Id="rId4" Type="http://schemas.openxmlformats.org/officeDocument/2006/relationships/hyperlink" Target="https://research-and-innovation.ec.europa.eu/research-area/industrial-research-and-innovation/eu-valorisation-policy/knowledge-valorisation-platform/guiding-principles-knowledge-valorisation-implementing-codes-practice_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cencenelec.eu/get-involved/research-and-innovation/cen-and-cenelec-activities/s-i-awards/#:~:text=The%20Standards%2BInnovation%20Awards%20acknowledge,Innovators%20and%20Entrepreneurs%20to%20Standardization." TargetMode="External"/><Relationship Id="rId5" Type="http://schemas.openxmlformats.org/officeDocument/2006/relationships/hyperlink" Target="https://hsbooster.eu/training-academy" TargetMode="External"/><Relationship Id="rId4" Type="http://schemas.openxmlformats.org/officeDocument/2006/relationships/hyperlink" Target="https://www.standict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0" y="2635147"/>
            <a:ext cx="5762324" cy="1587706"/>
          </a:xfrm>
        </p:spPr>
        <p:txBody>
          <a:bodyPr/>
          <a:lstStyle/>
          <a:p>
            <a:pPr algn="r"/>
            <a:r>
              <a:rPr lang="en-US" sz="3200" dirty="0"/>
              <a:t>Commission Recommendation on a </a:t>
            </a:r>
            <a:br>
              <a:rPr lang="en-US" sz="3200" dirty="0"/>
            </a:br>
            <a:r>
              <a:rPr lang="en-US" sz="3200" dirty="0"/>
              <a:t>Code of practice on standardisation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5FFF-76B9-CB44-BF67-5944B9310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4724401"/>
            <a:ext cx="5762324" cy="1714500"/>
          </a:xfrm>
        </p:spPr>
        <p:txBody>
          <a:bodyPr/>
          <a:lstStyle/>
          <a:p>
            <a:r>
              <a:rPr lang="en-US" dirty="0"/>
              <a:t>Federica </a:t>
            </a:r>
            <a:r>
              <a:rPr lang="en-US" dirty="0" err="1"/>
              <a:t>Baldan</a:t>
            </a:r>
            <a:r>
              <a:rPr lang="en-IE" dirty="0"/>
              <a:t>, Legal and </a:t>
            </a:r>
            <a:r>
              <a:rPr lang="hu-HU" dirty="0"/>
              <a:t>Policy </a:t>
            </a:r>
            <a:r>
              <a:rPr lang="hu-HU" dirty="0" err="1"/>
              <a:t>Officer</a:t>
            </a:r>
            <a:endParaRPr lang="en-IE" dirty="0"/>
          </a:p>
          <a:p>
            <a:r>
              <a:rPr lang="en-IE" dirty="0"/>
              <a:t>Valorisation Policies &amp; IPR</a:t>
            </a:r>
            <a:r>
              <a:rPr lang="hu-HU" dirty="0"/>
              <a:t> Unit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>D</a:t>
            </a:r>
            <a:r>
              <a:rPr lang="hu-HU" dirty="0"/>
              <a:t>irectorate-Generale for </a:t>
            </a:r>
            <a:r>
              <a:rPr lang="en-IE" dirty="0"/>
              <a:t>Research &amp; Innovation</a:t>
            </a:r>
            <a:endParaRPr lang="hu-HU" dirty="0"/>
          </a:p>
          <a:p>
            <a:r>
              <a:rPr lang="hu-HU" dirty="0"/>
              <a:t>European Commission</a:t>
            </a:r>
          </a:p>
          <a:p>
            <a:endParaRPr lang="en-I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6561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299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55861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Member States to Examine </a:t>
            </a:r>
            <a:r>
              <a:rPr lang="en-US" sz="3600" dirty="0">
                <a:solidFill>
                  <a:schemeClr val="bg1"/>
                </a:solidFill>
              </a:rPr>
              <a:t>S</a:t>
            </a:r>
            <a:r>
              <a:rPr lang="en-US" sz="3600" b="1" dirty="0">
                <a:solidFill>
                  <a:schemeClr val="bg1"/>
                </a:solidFill>
              </a:rPr>
              <a:t>tartups &amp; SMEs Needs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4F3EA3-3B69-2249-AA93-C41B8E111EA5}"/>
              </a:ext>
            </a:extLst>
          </p:cNvPr>
          <p:cNvSpPr txBox="1">
            <a:spLocks/>
          </p:cNvSpPr>
          <p:nvPr/>
        </p:nvSpPr>
        <p:spPr>
          <a:xfrm>
            <a:off x="213758" y="1419726"/>
            <a:ext cx="11607550" cy="2310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 3" panose="05040102010807070707" pitchFamily="18" charset="2"/>
              <a:buChar char="u"/>
              <a:defRPr sz="28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 practice:</a:t>
            </a:r>
          </a:p>
          <a:p>
            <a:pPr marL="446088" marR="0" lvl="0" indent="-4460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Member States to examine the role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startups and SMEs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 R&amp;I projects and encourage them to share successful experiences in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standardi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 activities</a:t>
            </a:r>
          </a:p>
          <a:p>
            <a:pPr marL="446088" marR="0" lvl="0" indent="-4460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Member States and SDOs to seek collaborations with leading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SME associations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startup incubators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14B62-AF36-C5A6-339F-0EFB18ED2318}"/>
              </a:ext>
            </a:extLst>
          </p:cNvPr>
          <p:cNvGrpSpPr/>
          <p:nvPr/>
        </p:nvGrpSpPr>
        <p:grpSpPr>
          <a:xfrm>
            <a:off x="213758" y="4168274"/>
            <a:ext cx="9881834" cy="2570177"/>
            <a:chOff x="2686993" y="3073682"/>
            <a:chExt cx="7562995" cy="35473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CEF47A-C94B-EEDF-C654-7982190AEC57}"/>
                </a:ext>
              </a:extLst>
            </p:cNvPr>
            <p:cNvSpPr/>
            <p:nvPr/>
          </p:nvSpPr>
          <p:spPr>
            <a:xfrm>
              <a:off x="2686993" y="3073682"/>
              <a:ext cx="7482691" cy="35473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8C18F438-FA9E-5AAC-9E99-62C5DF4E1382}"/>
                </a:ext>
              </a:extLst>
            </p:cNvPr>
            <p:cNvSpPr txBox="1">
              <a:spLocks/>
            </p:cNvSpPr>
            <p:nvPr/>
          </p:nvSpPr>
          <p:spPr>
            <a:xfrm>
              <a:off x="2767298" y="3122792"/>
              <a:ext cx="7482690" cy="31031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46088" indent="-44608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80000"/>
                <a:buFont typeface="Wingdings 3" panose="05040102010807070707" pitchFamily="18" charset="2"/>
                <a:buChar char="u"/>
                <a:defRPr sz="2800" kern="1200">
                  <a:solidFill>
                    <a:srgbClr val="00437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895350" indent="-4381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 typeface="Wingdings 3" panose="05040102010807070707" pitchFamily="18" charset="2"/>
                <a:buChar char="u"/>
                <a:defRPr sz="2400" kern="1200">
                  <a:solidFill>
                    <a:srgbClr val="00437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 typeface="Wingdings 3" panose="05040102010807070707" pitchFamily="18" charset="2"/>
                <a:buChar char="u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3" panose="05040102010807070707" pitchFamily="18" charset="2"/>
                <a:buChar char="u"/>
                <a:defRPr sz="1800" kern="120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3" panose="05040102010807070707" pitchFamily="18" charset="2"/>
                <a:buChar char="u"/>
                <a:defRPr sz="1800" kern="120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80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GB" b="1" i="1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Best practice: </a:t>
              </a:r>
              <a:r>
                <a:rPr kumimoji="0" lang="en-GB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Bitmovin</a:t>
              </a:r>
              <a:endParaRPr kumimoji="0" lang="en-GB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80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  <a:hlinkClick r:id="rId4"/>
                </a:rPr>
                <a:t>Bitmovin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is a start-up that scaled-up thanks to </a:t>
              </a:r>
              <a:r>
                <a:rPr kumimoji="0" lang="en-US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standardisation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. Originally a spin-off from research at Klagenfurt University (AT). </a:t>
              </a:r>
              <a:r>
                <a:rPr kumimoji="0" lang="en-US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Bitmovin’s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founders entered the </a:t>
              </a:r>
              <a:r>
                <a:rPr kumimoji="0" lang="en-US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standardi</a:t>
              </a:r>
              <a:r>
                <a:rPr kumimoji="0" lang="hu-HU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s</a:t>
              </a:r>
              <a:r>
                <a:rPr kumimoji="0" lang="en-US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ation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 process of a new video technology very early and co-created the </a:t>
              </a: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MPEG-DASH standard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, adopted as </a:t>
              </a: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ISO/IEC 23009-1</a:t>
              </a:r>
              <a:r>
                <a: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80000"/>
                <a:buFont typeface="Wingdings 3" panose="05040102010807070707" pitchFamily="18" charset="2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17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61555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More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D8D5BA-55E4-340D-FB18-2D07928DC83C}"/>
              </a:ext>
            </a:extLst>
          </p:cNvPr>
          <p:cNvSpPr txBox="1">
            <a:spLocks/>
          </p:cNvSpPr>
          <p:nvPr/>
        </p:nvSpPr>
        <p:spPr>
          <a:xfrm>
            <a:off x="303107" y="1944158"/>
            <a:ext cx="11585786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Find out more information about the Code and other initiatives in the field of standardisation: </a:t>
            </a:r>
            <a:endParaRPr lang="en-IE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4"/>
              </a:rPr>
              <a:t>Guiding Principles for Knowledge Valorisation implementing Codes of Practice (europa.eu)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  <a:hlinkClick r:id="rId5"/>
              </a:rPr>
              <a:t>Factsheet: Code of practice on standardisation in the European Research Area - Publications Office of the EU (europa.eu)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None/>
              <a:tabLst/>
              <a:defRPr/>
            </a:pPr>
            <a:r>
              <a:rPr lang="en-US" sz="2400" dirty="0">
                <a:hlinkClick r:id="rId6"/>
              </a:rPr>
              <a:t>European </a:t>
            </a:r>
            <a:r>
              <a:rPr lang="en-US" sz="2400" dirty="0" err="1">
                <a:hlinkClick r:id="rId6"/>
              </a:rPr>
              <a:t>standardisation</a:t>
            </a:r>
            <a:r>
              <a:rPr lang="en-US" sz="2400" dirty="0">
                <a:hlinkClick r:id="rId6"/>
              </a:rPr>
              <a:t> panel survey - Publications Office of the EU (europa.eu)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None/>
              <a:tabLst/>
              <a:defRPr/>
            </a:pPr>
            <a:r>
              <a:rPr lang="en-IE" sz="2400" dirty="0">
                <a:hlinkClick r:id="rId7"/>
              </a:rPr>
              <a:t>HSBooster.eu</a:t>
            </a:r>
            <a:endParaRPr lang="en-US" sz="240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E6C3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2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6000" dirty="0">
                <a:latin typeface="EC Square Sans Pro" panose="020B0506040000020004" pitchFamily="34" charset="0"/>
              </a:rPr>
              <a:t>Thank You</a:t>
            </a:r>
            <a:endParaRPr lang="en-GB" sz="6000" dirty="0">
              <a:latin typeface="EC Square Sans Pro" panose="020B05060400000200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Slide01:  ©</a:t>
            </a:r>
            <a:r>
              <a:rPr lang="en-US" sz="1050" dirty="0" err="1"/>
              <a:t>luismolinero</a:t>
            </a:r>
            <a:r>
              <a:rPr lang="en-US" sz="1050" dirty="0"/>
              <a:t> #281962386, 2023. Source : stock.adobe.com.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</a:t>
            </a:r>
            <a:r>
              <a:rPr lang="en-US" sz="1050" dirty="0" err="1">
                <a:solidFill>
                  <a:schemeClr val="accent6"/>
                </a:solidFill>
              </a:rPr>
              <a:t>stock.adobe.com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99873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Why Integrate Standards, Research &amp; Innovation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Bridge the Innovation Gap for Impact at Global Scale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F1C59-3915-3957-6AEF-B662A6A52605}"/>
              </a:ext>
            </a:extLst>
          </p:cNvPr>
          <p:cNvGrpSpPr/>
          <p:nvPr/>
        </p:nvGrpSpPr>
        <p:grpSpPr>
          <a:xfrm>
            <a:off x="1757548" y="1609633"/>
            <a:ext cx="7567604" cy="4152763"/>
            <a:chOff x="473942" y="915566"/>
            <a:chExt cx="7567604" cy="4152763"/>
          </a:xfrm>
        </p:grpSpPr>
        <p:sp>
          <p:nvSpPr>
            <p:cNvPr id="7" name="Arrow: Left-Up 3">
              <a:extLst>
                <a:ext uri="{FF2B5EF4-FFF2-40B4-BE49-F238E27FC236}">
                  <a16:creationId xmlns:a16="http://schemas.microsoft.com/office/drawing/2014/main" id="{86AC4E63-84BB-F7FB-169A-1963AB1C08E8}"/>
                </a:ext>
              </a:extLst>
            </p:cNvPr>
            <p:cNvSpPr/>
            <p:nvPr/>
          </p:nvSpPr>
          <p:spPr>
            <a:xfrm flipH="1">
              <a:off x="1475656" y="1352449"/>
              <a:ext cx="6552728" cy="3379540"/>
            </a:xfrm>
            <a:prstGeom prst="leftUpArrow">
              <a:avLst>
                <a:gd name="adj1" fmla="val 1704"/>
                <a:gd name="adj2" fmla="val 4086"/>
                <a:gd name="adj3" fmla="val 25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DE31BC-6BBB-EAE2-B6E4-E98C0FAE5B5D}"/>
                </a:ext>
              </a:extLst>
            </p:cNvPr>
            <p:cNvSpPr txBox="1"/>
            <p:nvPr/>
          </p:nvSpPr>
          <p:spPr>
            <a:xfrm>
              <a:off x="2483768" y="4668219"/>
              <a:ext cx="4680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Market / Technology Readiness Level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AC4FCE-884B-3002-F9AA-C87FF69A9BCD}"/>
                </a:ext>
              </a:extLst>
            </p:cNvPr>
            <p:cNvSpPr txBox="1"/>
            <p:nvPr/>
          </p:nvSpPr>
          <p:spPr>
            <a:xfrm rot="16200000">
              <a:off x="-93261" y="1852101"/>
              <a:ext cx="1965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/>
                <a:t>Scale</a:t>
              </a:r>
              <a:endParaRPr lang="en-GB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674F3D-62A5-268D-D49A-C380854BCAAD}"/>
                </a:ext>
              </a:extLst>
            </p:cNvPr>
            <p:cNvSpPr/>
            <p:nvPr/>
          </p:nvSpPr>
          <p:spPr>
            <a:xfrm>
              <a:off x="1691680" y="3651870"/>
              <a:ext cx="2016224" cy="86409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A1C2A6-5F56-B867-BF6F-AF86A741BC0D}"/>
                </a:ext>
              </a:extLst>
            </p:cNvPr>
            <p:cNvSpPr txBox="1"/>
            <p:nvPr/>
          </p:nvSpPr>
          <p:spPr>
            <a:xfrm>
              <a:off x="1849973" y="3929073"/>
              <a:ext cx="1672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Research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A283C6-2EE8-7938-3211-BBD6179B5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8" y="2315505"/>
              <a:ext cx="1775122" cy="842735"/>
            </a:xfrm>
            <a:prstGeom prst="rect">
              <a:avLst/>
            </a:prstGeom>
          </p:spPr>
        </p:pic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4F13B43C-6994-D09C-7967-D1B52294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449" y="943161"/>
              <a:ext cx="5968935" cy="360629"/>
            </a:xfrm>
            <a:prstGeom prst="roundRect">
              <a:avLst>
                <a:gd name="adj" fmla="val 421"/>
              </a:avLst>
            </a:prstGeom>
            <a:gradFill rotWithShape="1">
              <a:gsLst>
                <a:gs pos="0">
                  <a:srgbClr val="00B050"/>
                </a:gs>
                <a:gs pos="100000">
                  <a:srgbClr val="DC23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62209" tIns="31105" rIns="62209" bIns="31105" anchor="ctr"/>
            <a:lstStyle/>
            <a:p>
              <a:pPr algn="ctr" defTabSz="685800" eaLnBrk="0" hangingPunct="0">
                <a:defRPr/>
              </a:pPr>
              <a:endParaRPr lang="en-US" sz="1200" ker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54854120-0F28-9DFD-AA9D-7E7439583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360" y="932543"/>
              <a:ext cx="3978597" cy="1990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1229" tIns="30615" rIns="61229" bIns="30615"/>
            <a:lstStyle/>
            <a:p>
              <a:pPr defTabSz="685800" eaLnBrk="0">
                <a:buSzPct val="100000"/>
                <a:tabLst>
                  <a:tab pos="0" algn="l"/>
                  <a:tab pos="296466" algn="l"/>
                  <a:tab pos="602456" algn="l"/>
                  <a:tab pos="907256" algn="l"/>
                  <a:tab pos="1213247" algn="l"/>
                  <a:tab pos="1519238" algn="l"/>
                  <a:tab pos="1824038" algn="l"/>
                  <a:tab pos="2130029" algn="l"/>
                  <a:tab pos="2436019" algn="l"/>
                  <a:tab pos="2742010" algn="l"/>
                  <a:tab pos="3046810" algn="l"/>
                  <a:tab pos="3352800" algn="l"/>
                  <a:tab pos="3665935" algn="l"/>
                  <a:tab pos="3963591" algn="l"/>
                  <a:tab pos="4269581" algn="l"/>
                  <a:tab pos="4575572" algn="l"/>
                  <a:tab pos="4881563" algn="l"/>
                  <a:tab pos="5186363" algn="l"/>
                  <a:tab pos="5492354" algn="l"/>
                  <a:tab pos="5798344" algn="l"/>
                  <a:tab pos="6103144" algn="l"/>
                  <a:tab pos="6104335" algn="l"/>
                  <a:tab pos="6410325" algn="l"/>
                  <a:tab pos="6716316" algn="l"/>
                  <a:tab pos="7021116" algn="l"/>
                  <a:tab pos="7333060" algn="l"/>
                  <a:tab pos="7334250" algn="l"/>
                </a:tabLst>
                <a:defRPr/>
              </a:pPr>
              <a:r>
                <a:rPr lang="en-GB" b="1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High</a:t>
              </a:r>
              <a:r>
                <a:rPr lang="en-GB" sz="1200" b="1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					 		</a:t>
              </a:r>
            </a:p>
          </p:txBody>
        </p:sp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533A5B35-3219-9178-E785-A2DC2B73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207" y="943162"/>
              <a:ext cx="477242" cy="360628"/>
            </a:xfrm>
            <a:prstGeom prst="roundRect">
              <a:avLst>
                <a:gd name="adj" fmla="val 421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2209" tIns="31105" rIns="62209" bIns="31105" anchor="ctr"/>
            <a:lstStyle/>
            <a:p>
              <a:pPr algn="ctr" defTabSz="685800" eaLnBrk="0" hangingPunct="0">
                <a:defRPr/>
              </a:pPr>
              <a:endParaRPr lang="en-US" sz="1200" ker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669C702F-B01D-1C03-524E-E16A9BD4C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572" y="991821"/>
              <a:ext cx="484802" cy="1768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1229" tIns="30615" rIns="61229" bIns="30615"/>
            <a:lstStyle/>
            <a:p>
              <a:pPr algn="ctr" defTabSz="685800" eaLnBrk="0">
                <a:buSzPct val="100000"/>
                <a:tabLst>
                  <a:tab pos="0" algn="l"/>
                  <a:tab pos="303610" algn="l"/>
                  <a:tab pos="609600" algn="l"/>
                  <a:tab pos="915591" algn="l"/>
                  <a:tab pos="1220391" algn="l"/>
                  <a:tab pos="1526381" algn="l"/>
                  <a:tab pos="1832372" algn="l"/>
                  <a:tab pos="2138363" algn="l"/>
                  <a:tab pos="2443163" algn="l"/>
                  <a:tab pos="2749154" algn="l"/>
                  <a:tab pos="3055144" algn="l"/>
                  <a:tab pos="3359944" algn="l"/>
                  <a:tab pos="3665935" algn="l"/>
                  <a:tab pos="3971925" algn="l"/>
                  <a:tab pos="4277916" algn="l"/>
                  <a:tab pos="4582716" algn="l"/>
                  <a:tab pos="4888706" algn="l"/>
                  <a:tab pos="5194697" algn="l"/>
                  <a:tab pos="5499497" algn="l"/>
                  <a:tab pos="5805488" algn="l"/>
                  <a:tab pos="6111479" algn="l"/>
                </a:tabLst>
                <a:defRPr/>
              </a:pPr>
              <a:r>
                <a:rPr lang="en-GB" sz="1400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Risk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E0A683-F8BF-02DE-8000-062131ECFF6A}"/>
                </a:ext>
              </a:extLst>
            </p:cNvPr>
            <p:cNvSpPr/>
            <p:nvPr/>
          </p:nvSpPr>
          <p:spPr>
            <a:xfrm>
              <a:off x="6012160" y="1419622"/>
              <a:ext cx="2016224" cy="86409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E85F89-420F-5164-003A-346B7A4ADAB7}"/>
                </a:ext>
              </a:extLst>
            </p:cNvPr>
            <p:cNvSpPr txBox="1"/>
            <p:nvPr/>
          </p:nvSpPr>
          <p:spPr>
            <a:xfrm>
              <a:off x="6109957" y="1505579"/>
              <a:ext cx="1931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rgbClr val="C00000"/>
                  </a:solidFill>
                </a:rPr>
                <a:t>Markets</a:t>
              </a:r>
            </a:p>
            <a:p>
              <a:pPr algn="ctr"/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C674B0-1A08-C7F4-1D15-AE2EA40FFAF4}"/>
                </a:ext>
              </a:extLst>
            </p:cNvPr>
            <p:cNvSpPr/>
            <p:nvPr/>
          </p:nvSpPr>
          <p:spPr>
            <a:xfrm>
              <a:off x="7177793" y="915566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kern="0" dirty="0">
                  <a:solidFill>
                    <a:srgbClr val="FFFFFF"/>
                  </a:solidFill>
                  <a:latin typeface="Gill Sans MT" pitchFamily="34" charset="0"/>
                  <a:ea typeface="MS Gothic" pitchFamily="49" charset="-128"/>
                </a:rPr>
                <a:t> Low</a:t>
              </a:r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F135D0-B065-89D5-26CD-92EFBDE4E299}"/>
              </a:ext>
            </a:extLst>
          </p:cNvPr>
          <p:cNvGrpSpPr/>
          <p:nvPr/>
        </p:nvGrpSpPr>
        <p:grpSpPr>
          <a:xfrm>
            <a:off x="4535997" y="2965190"/>
            <a:ext cx="4737045" cy="1605783"/>
            <a:chOff x="3244606" y="2271219"/>
            <a:chExt cx="4737045" cy="160578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00DC91-D3A1-98EA-810E-AE44139DB71F}"/>
                </a:ext>
              </a:extLst>
            </p:cNvPr>
            <p:cNvGrpSpPr/>
            <p:nvPr/>
          </p:nvGrpSpPr>
          <p:grpSpPr>
            <a:xfrm rot="21270007">
              <a:off x="3244606" y="2271219"/>
              <a:ext cx="3071897" cy="1202383"/>
              <a:chOff x="3355721" y="3791834"/>
              <a:chExt cx="2763384" cy="877049"/>
            </a:xfrm>
          </p:grpSpPr>
          <p:sp>
            <p:nvSpPr>
              <p:cNvPr id="24" name="Right Arrow 7">
                <a:extLst>
                  <a:ext uri="{FF2B5EF4-FFF2-40B4-BE49-F238E27FC236}">
                    <a16:creationId xmlns:a16="http://schemas.microsoft.com/office/drawing/2014/main" id="{BBD651AC-969A-3C8E-E411-CD71A8512D02}"/>
                  </a:ext>
                </a:extLst>
              </p:cNvPr>
              <p:cNvSpPr/>
              <p:nvPr/>
            </p:nvSpPr>
            <p:spPr>
              <a:xfrm rot="19734897">
                <a:off x="3355721" y="3791834"/>
                <a:ext cx="2763384" cy="877049"/>
              </a:xfrm>
              <a:prstGeom prst="rightArrow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E6217C-3A4A-3B83-91BF-EE719B5F5C35}"/>
                  </a:ext>
                </a:extLst>
              </p:cNvPr>
              <p:cNvSpPr/>
              <p:nvPr/>
            </p:nvSpPr>
            <p:spPr>
              <a:xfrm rot="19734897">
                <a:off x="3645237" y="4119120"/>
                <a:ext cx="1679656" cy="38165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>
                    <a:latin typeface="Gill Sans MT" panose="020B0502020104020203" pitchFamily="34" charset="0"/>
                    <a:ea typeface="MS Gothic" panose="020B0609070205080204" pitchFamily="49" charset="-128"/>
                  </a:rPr>
                  <a:t>Standards</a:t>
                </a:r>
                <a:endParaRPr lang="en-IE" sz="14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5EF1F5-634B-722D-1FC2-F7A44C3CE32F}"/>
                </a:ext>
              </a:extLst>
            </p:cNvPr>
            <p:cNvSpPr/>
            <p:nvPr/>
          </p:nvSpPr>
          <p:spPr>
            <a:xfrm>
              <a:off x="6185967" y="3230671"/>
              <a:ext cx="17956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Build Trust </a:t>
              </a:r>
            </a:p>
            <a:p>
              <a:pPr algn="ctr"/>
              <a:r>
                <a:rPr lang="en-GB" dirty="0"/>
                <a:t>&amp; Confidence </a:t>
              </a:r>
              <a:endParaRPr lang="en-IE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B3E790-DEF4-4BC4-11CA-95A6646FC8CA}"/>
              </a:ext>
            </a:extLst>
          </p:cNvPr>
          <p:cNvGrpSpPr/>
          <p:nvPr/>
        </p:nvGrpSpPr>
        <p:grpSpPr>
          <a:xfrm>
            <a:off x="4159467" y="2781698"/>
            <a:ext cx="2421730" cy="2606039"/>
            <a:chOff x="4271227" y="2954418"/>
            <a:chExt cx="2421730" cy="260603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9F622EF-8501-079F-29D1-304F4487755B}"/>
                </a:ext>
              </a:extLst>
            </p:cNvPr>
            <p:cNvGrpSpPr/>
            <p:nvPr/>
          </p:nvGrpSpPr>
          <p:grpSpPr>
            <a:xfrm>
              <a:off x="4271227" y="3649873"/>
              <a:ext cx="1745603" cy="1910584"/>
              <a:chOff x="2875861" y="2783086"/>
              <a:chExt cx="1745603" cy="191058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5D6A4E-F735-5DFF-B625-11CE011D28A2}"/>
                  </a:ext>
                </a:extLst>
              </p:cNvPr>
              <p:cNvSpPr/>
              <p:nvPr/>
            </p:nvSpPr>
            <p:spPr>
              <a:xfrm>
                <a:off x="4321663" y="4187273"/>
                <a:ext cx="299801" cy="29082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" name="Arrow: Curved Left 12">
                <a:extLst>
                  <a:ext uri="{FF2B5EF4-FFF2-40B4-BE49-F238E27FC236}">
                    <a16:creationId xmlns:a16="http://schemas.microsoft.com/office/drawing/2014/main" id="{752C7695-5A17-43A7-E6B3-FC323BA8FF49}"/>
                  </a:ext>
                </a:extLst>
              </p:cNvPr>
              <p:cNvSpPr/>
              <p:nvPr/>
            </p:nvSpPr>
            <p:spPr>
              <a:xfrm rot="1260983">
                <a:off x="3842367" y="3829574"/>
                <a:ext cx="373969" cy="864096"/>
              </a:xfrm>
              <a:prstGeom prst="curvedLeftArrow">
                <a:avLst>
                  <a:gd name="adj1" fmla="val 9851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rrow: Curved Left 31">
                <a:extLst>
                  <a:ext uri="{FF2B5EF4-FFF2-40B4-BE49-F238E27FC236}">
                    <a16:creationId xmlns:a16="http://schemas.microsoft.com/office/drawing/2014/main" id="{91537016-A6FC-5468-B5C3-96B9BE5197FD}"/>
                  </a:ext>
                </a:extLst>
              </p:cNvPr>
              <p:cNvSpPr/>
              <p:nvPr/>
            </p:nvSpPr>
            <p:spPr>
              <a:xfrm rot="14352434">
                <a:off x="3331586" y="2327361"/>
                <a:ext cx="512033" cy="1423483"/>
              </a:xfrm>
              <a:prstGeom prst="curvedLeftArrow">
                <a:avLst>
                  <a:gd name="adj1" fmla="val 9851"/>
                  <a:gd name="adj2" fmla="val 50000"/>
                  <a:gd name="adj3" fmla="val 416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D589162-130E-F4A2-B386-7E1A7BBA1236}"/>
                  </a:ext>
                </a:extLst>
              </p:cNvPr>
              <p:cNvSpPr/>
              <p:nvPr/>
            </p:nvSpPr>
            <p:spPr>
              <a:xfrm>
                <a:off x="2904047" y="2787774"/>
                <a:ext cx="299801" cy="29082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E" sz="1400" dirty="0">
                    <a:solidFill>
                      <a:srgbClr val="FFFFFF"/>
                    </a:solidFill>
                    <a:latin typeface="Verdana"/>
                  </a:rPr>
                  <a:t>2</a:t>
                </a:r>
                <a:endParaRPr kumimoji="0" lang="en-I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FFB456-78B0-B6AE-C4F7-B5866F6504E7}"/>
                </a:ext>
              </a:extLst>
            </p:cNvPr>
            <p:cNvSpPr txBox="1"/>
            <p:nvPr/>
          </p:nvSpPr>
          <p:spPr>
            <a:xfrm>
              <a:off x="4387929" y="2954418"/>
              <a:ext cx="1018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R&amp;I </a:t>
              </a:r>
            </a:p>
            <a:p>
              <a:r>
                <a:rPr lang="en-IE" dirty="0"/>
                <a:t>Results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1695E6-9013-64AD-D1D3-83EB2845BB6E}"/>
                </a:ext>
              </a:extLst>
            </p:cNvPr>
            <p:cNvSpPr txBox="1"/>
            <p:nvPr/>
          </p:nvSpPr>
          <p:spPr>
            <a:xfrm>
              <a:off x="5665112" y="4393527"/>
              <a:ext cx="1027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200" dirty="0"/>
                <a:t>Existing</a:t>
              </a:r>
            </a:p>
            <a:p>
              <a:r>
                <a:rPr lang="en-IE" sz="1200" dirty="0"/>
                <a:t>Standards </a:t>
              </a:r>
            </a:p>
            <a:p>
              <a:r>
                <a:rPr lang="en-IE" sz="1200" dirty="0"/>
                <a:t>Landscape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03EA1A4-EDBD-A21B-EA5F-D0163C8BA309}"/>
              </a:ext>
            </a:extLst>
          </p:cNvPr>
          <p:cNvSpPr/>
          <p:nvPr/>
        </p:nvSpPr>
        <p:spPr>
          <a:xfrm>
            <a:off x="590224" y="5808439"/>
            <a:ext cx="1032988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A3A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Standards De-risk &amp; Accelerate Technology-Product-Service Development, Adoption &amp; Scaling</a:t>
            </a:r>
          </a:p>
        </p:txBody>
      </p:sp>
    </p:spTree>
    <p:extLst>
      <p:ext uri="{BB962C8B-B14F-4D97-AF65-F5344CB8AC3E}">
        <p14:creationId xmlns:p14="http://schemas.microsoft.com/office/powerpoint/2010/main" val="29509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0" y="2954511"/>
            <a:ext cx="5762324" cy="1587706"/>
          </a:xfrm>
        </p:spPr>
        <p:txBody>
          <a:bodyPr/>
          <a:lstStyle/>
          <a:p>
            <a:r>
              <a:rPr lang="en-GB" dirty="0"/>
              <a:t>OBJECTIVES AND CONTENT OF THE CODE</a:t>
            </a:r>
          </a:p>
        </p:txBody>
      </p:sp>
    </p:spTree>
    <p:extLst>
      <p:ext uri="{BB962C8B-B14F-4D97-AF65-F5344CB8AC3E}">
        <p14:creationId xmlns:p14="http://schemas.microsoft.com/office/powerpoint/2010/main" val="29456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37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11695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Objective of the Code of practice on standardisation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3FF71-9346-957B-D4B4-F1AFC61038D2}"/>
              </a:ext>
            </a:extLst>
          </p:cNvPr>
          <p:cNvSpPr txBox="1">
            <a:spLocks/>
          </p:cNvSpPr>
          <p:nvPr/>
        </p:nvSpPr>
        <p:spPr>
          <a:xfrm>
            <a:off x="828000" y="2338086"/>
            <a:ext cx="10236240" cy="3517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our stakeholders in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valorising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R&amp;I results through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by:</a:t>
            </a:r>
          </a:p>
          <a:p>
            <a:pPr lvl="1" algn="just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 to the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synchronisation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systemic integration of R&amp;I and standardisation</a:t>
            </a:r>
          </a:p>
          <a:p>
            <a:pPr lvl="1" algn="just">
              <a:buFontTx/>
              <a:buChar char="-"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guidance to researchers and innovators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sz="3200" dirty="0"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37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105721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1. Recommendations for Higher Education Institutions and Research and Innovation </a:t>
            </a:r>
            <a:r>
              <a:rPr lang="en-US" sz="3600" dirty="0" err="1">
                <a:solidFill>
                  <a:schemeClr val="bg1"/>
                </a:solidFill>
              </a:rPr>
              <a:t>Organisations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3FF71-9346-957B-D4B4-F1AFC61038D2}"/>
              </a:ext>
            </a:extLst>
          </p:cNvPr>
          <p:cNvSpPr txBox="1">
            <a:spLocks/>
          </p:cNvSpPr>
          <p:nvPr/>
        </p:nvSpPr>
        <p:spPr>
          <a:xfrm>
            <a:off x="194733" y="1927296"/>
            <a:ext cx="11802533" cy="3517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self-standing or as part of an IP or research results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valorisaiton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policy</a:t>
            </a: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Considering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activities in the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development plans</a:t>
            </a: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for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training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transfer offices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fit for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an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 and evaluation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en-US" sz="2800" dirty="0"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2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D4FA13-68EA-EE25-0FFD-837CC874EBEB}"/>
              </a:ext>
            </a:extLst>
          </p:cNvPr>
          <p:cNvGrpSpPr/>
          <p:nvPr/>
        </p:nvGrpSpPr>
        <p:grpSpPr>
          <a:xfrm>
            <a:off x="142240" y="4429151"/>
            <a:ext cx="9792336" cy="2309300"/>
            <a:chOff x="214122" y="2379726"/>
            <a:chExt cx="11401558" cy="1520456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8C6AB7F6-5701-6E1B-E3E0-598FEA6E28AB}"/>
                </a:ext>
              </a:extLst>
            </p:cNvPr>
            <p:cNvSpPr/>
            <p:nvPr/>
          </p:nvSpPr>
          <p:spPr>
            <a:xfrm>
              <a:off x="214122" y="2381002"/>
              <a:ext cx="11401558" cy="1519180"/>
            </a:xfrm>
            <a:custGeom>
              <a:avLst/>
              <a:gdLst/>
              <a:ahLst/>
              <a:cxnLst/>
              <a:rect l="l" t="t" r="r" b="b"/>
              <a:pathLst>
                <a:path w="11745595" h="3784600">
                  <a:moveTo>
                    <a:pt x="0" y="3784092"/>
                  </a:moveTo>
                  <a:lnTo>
                    <a:pt x="11745468" y="3784092"/>
                  </a:lnTo>
                  <a:lnTo>
                    <a:pt x="11745468" y="0"/>
                  </a:lnTo>
                  <a:lnTo>
                    <a:pt x="0" y="0"/>
                  </a:lnTo>
                  <a:lnTo>
                    <a:pt x="0" y="3784092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7C732F37-5AC3-7997-9ED4-C6B5FEB73FBF}"/>
                </a:ext>
              </a:extLst>
            </p:cNvPr>
            <p:cNvSpPr txBox="1"/>
            <p:nvPr/>
          </p:nvSpPr>
          <p:spPr>
            <a:xfrm>
              <a:off x="372108" y="2379726"/>
              <a:ext cx="11243572" cy="1340849"/>
            </a:xfrm>
            <a:prstGeom prst="rect">
              <a:avLst/>
            </a:prstGeom>
          </p:spPr>
          <p:txBody>
            <a:bodyPr vert="horz" wrap="square" lIns="0" tIns="127635" rIns="0" bIns="0" rtlCol="0">
              <a:spAutoFit/>
            </a:bodyPr>
            <a:lstStyle/>
            <a:p>
              <a:pPr marL="12700">
                <a:lnSpc>
                  <a:spcPts val="3000"/>
                </a:lnSpc>
                <a:spcBef>
                  <a:spcPts val="1005"/>
                </a:spcBef>
              </a:pPr>
              <a:r>
                <a:rPr sz="2800" b="1" i="1" u="sng" dirty="0">
                  <a:solidFill>
                    <a:srgbClr val="00B0F0"/>
                  </a:solidFill>
                  <a:latin typeface="EC Square Sans Pro" panose="020B0506040000020004" pitchFamily="34" charset="0"/>
                  <a:ea typeface="Verdana" panose="020B0604030504040204" pitchFamily="34" charset="0"/>
                </a:rPr>
                <a:t>Best practice</a:t>
              </a:r>
              <a:endParaRPr lang="en-US" sz="2800" b="1" i="1" u="sng" dirty="0">
                <a:solidFill>
                  <a:srgbClr val="00B0F0"/>
                </a:solidFill>
                <a:latin typeface="EC Square Sans Pro" panose="020B0506040000020004" pitchFamily="34" charset="0"/>
                <a:ea typeface="Verdana" panose="020B0604030504040204" pitchFamily="34" charset="0"/>
              </a:endParaRPr>
            </a:p>
            <a:p>
              <a:pPr marL="12700">
                <a:lnSpc>
                  <a:spcPts val="3000"/>
                </a:lnSpc>
                <a:spcBef>
                  <a:spcPts val="1005"/>
                </a:spcBef>
              </a:pPr>
              <a:r>
                <a:rPr lang="en-US" sz="2800" i="1" dirty="0">
                  <a:solidFill>
                    <a:srgbClr val="004377"/>
                  </a:solidFill>
                  <a:latin typeface="EC Square Sans Pro" panose="020B0506040000020004" pitchFamily="34" charset="0"/>
                  <a:ea typeface="Verdana" panose="020B0604030504040204" pitchFamily="34" charset="0"/>
                </a:rPr>
                <a:t>In Spain, contributions to </a:t>
              </a:r>
              <a:r>
                <a:rPr lang="en-US" sz="2800" i="1" dirty="0" err="1">
                  <a:solidFill>
                    <a:srgbClr val="004377"/>
                  </a:solidFill>
                  <a:latin typeface="EC Square Sans Pro" panose="020B0506040000020004" pitchFamily="34" charset="0"/>
                  <a:ea typeface="Verdana" panose="020B0604030504040204" pitchFamily="34" charset="0"/>
                </a:rPr>
                <a:t>standardi</a:t>
              </a:r>
              <a:r>
                <a:rPr lang="hu-HU" sz="2800" i="1" dirty="0">
                  <a:solidFill>
                    <a:srgbClr val="004377"/>
                  </a:solidFill>
                  <a:latin typeface="EC Square Sans Pro" panose="020B0506040000020004" pitchFamily="34" charset="0"/>
                  <a:ea typeface="Verdana" panose="020B0604030504040204" pitchFamily="34" charset="0"/>
                </a:rPr>
                <a:t>s</a:t>
              </a:r>
              <a:r>
                <a:rPr lang="en-US" sz="2800" i="1" dirty="0" err="1">
                  <a:solidFill>
                    <a:srgbClr val="004377"/>
                  </a:solidFill>
                  <a:latin typeface="EC Square Sans Pro" panose="020B0506040000020004" pitchFamily="34" charset="0"/>
                  <a:ea typeface="Verdana" panose="020B0604030504040204" pitchFamily="34" charset="0"/>
                </a:rPr>
                <a:t>ation</a:t>
              </a:r>
              <a:r>
                <a:rPr lang="en-US" sz="2800" i="1" dirty="0">
                  <a:solidFill>
                    <a:srgbClr val="004377"/>
                  </a:solidFill>
                  <a:latin typeface="EC Square Sans Pro" panose="020B0506040000020004" pitchFamily="34" charset="0"/>
                  <a:ea typeface="Verdana" panose="020B0604030504040204" pitchFamily="34" charset="0"/>
                </a:rPr>
                <a:t> started to be considered in public research and academic careers, through a specific chapter of their evaluation and development scheme devoted to ‘Knowledge transfer’.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1057212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Consider </a:t>
            </a:r>
            <a:r>
              <a:rPr lang="en-US" sz="3600" dirty="0">
                <a:solidFill>
                  <a:schemeClr val="bg1"/>
                </a:solidFill>
                <a:ea typeface="Verdana" panose="020B0604030504040204" pitchFamily="34" charset="0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tandardi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ation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 in the Career </a:t>
            </a:r>
            <a:r>
              <a:rPr lang="en-US" sz="3600" dirty="0">
                <a:solidFill>
                  <a:schemeClr val="bg1"/>
                </a:solidFill>
                <a:ea typeface="Verdana" panose="020B0604030504040204" pitchFamily="34" charset="0"/>
              </a:rPr>
              <a:t>D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evelopment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Verdana" panose="020B0604030504040204" pitchFamily="34" charset="0"/>
              </a:rPr>
              <a:t>P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erdana" panose="020B0604030504040204" pitchFamily="34" charset="0"/>
              </a:rPr>
              <a:t>lans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DA4FD87-3D1C-E26D-9B35-26B06B3ACE8C}"/>
              </a:ext>
            </a:extLst>
          </p:cNvPr>
          <p:cNvSpPr txBox="1">
            <a:spLocks/>
          </p:cNvSpPr>
          <p:nvPr/>
        </p:nvSpPr>
        <p:spPr>
          <a:xfrm>
            <a:off x="235762" y="1645768"/>
            <a:ext cx="11720476" cy="2823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 3" panose="05040102010807070707" pitchFamily="18" charset="2"/>
              <a:buChar char="u"/>
              <a:defRPr sz="28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 practice:</a:t>
            </a:r>
          </a:p>
          <a:p>
            <a:pPr marL="446088" marR="0" lvl="0" indent="-4460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Researchers can be appointed as delegates into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technical committees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by their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national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standardi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ation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 body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pPr marL="446088" marR="0" lvl="0" indent="-4460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EC-funded initiatives like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StandICT.eu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 &amp;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HSBooster.eu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 support researchers’ participation into technical committees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Recognition for researcher’s contribution to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standardi</a:t>
            </a:r>
            <a:r>
              <a:rPr kumimoji="0" lang="hu-H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s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ation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: Award schemes (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CEN-CENELEC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Standards+Innovation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Awards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)</a:t>
            </a:r>
          </a:p>
          <a:p>
            <a:pPr marL="446088" marR="0" lvl="0" indent="-4460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8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37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558614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2. Recommendations for Project Partners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3FF71-9346-957B-D4B4-F1AFC61038D2}"/>
              </a:ext>
            </a:extLst>
          </p:cNvPr>
          <p:cNvSpPr txBox="1">
            <a:spLocks/>
          </p:cNvSpPr>
          <p:nvPr/>
        </p:nvSpPr>
        <p:spPr>
          <a:xfrm>
            <a:off x="237066" y="1536239"/>
            <a:ext cx="11717867" cy="3517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the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</a:t>
            </a:r>
          </a:p>
          <a:p>
            <a:pPr marL="0" lvl="1" algn="just">
              <a:buFontTx/>
              <a:buChar char="-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understanding and strategic position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Involving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 with expertise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making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tangible part of the project</a:t>
            </a: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Investing in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engagement</a:t>
            </a: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Realistic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outputs, outcomes and impacts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combined qualitative and quantitative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reporting</a:t>
            </a:r>
          </a:p>
          <a:p>
            <a:pPr marL="0" lvl="1" algn="just">
              <a:buFontTx/>
              <a:buChar char="-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beyond the project duration</a:t>
            </a:r>
          </a:p>
          <a:p>
            <a:pPr algn="just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4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1"/>
            <a:ext cx="12192000" cy="15299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558614"/>
          </a:xfrm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</a:rPr>
              <a:t>Ensure Sustainability beyond Project </a:t>
            </a:r>
            <a:r>
              <a:rPr lang="en-GB" sz="3600" dirty="0">
                <a:solidFill>
                  <a:schemeClr val="bg1"/>
                </a:solidFill>
              </a:rPr>
              <a:t>D</a:t>
            </a:r>
            <a:r>
              <a:rPr lang="en-GB" sz="3600" b="1" dirty="0">
                <a:solidFill>
                  <a:schemeClr val="bg1"/>
                </a:solidFill>
              </a:rPr>
              <a:t>uration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EC3D11-489D-E45F-C8C4-A5BC2CFBDB79}"/>
              </a:ext>
            </a:extLst>
          </p:cNvPr>
          <p:cNvSpPr txBox="1">
            <a:spLocks/>
          </p:cNvSpPr>
          <p:nvPr/>
        </p:nvSpPr>
        <p:spPr>
          <a:xfrm>
            <a:off x="233083" y="1564105"/>
            <a:ext cx="11545833" cy="2253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 3" panose="05040102010807070707" pitchFamily="18" charset="2"/>
              <a:buChar char="u"/>
              <a:defRPr sz="28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 practice:</a:t>
            </a:r>
          </a:p>
          <a:p>
            <a:pPr marL="446088" marR="0" lvl="0" indent="-4460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Consider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long-term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standardi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s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ation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 involvement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 beyond one single project</a:t>
            </a:r>
          </a:p>
          <a:p>
            <a:pPr marL="446088" marR="0" lvl="0" indent="-4460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Promote the interest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Technical Committees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</a:rPr>
              <a:t>in new pre-standard (CWA) so they can assume their maintenance/upgrade into new standards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AC78D-5A5A-9B85-81BA-2DF88AAAD1F3}"/>
              </a:ext>
            </a:extLst>
          </p:cNvPr>
          <p:cNvSpPr/>
          <p:nvPr/>
        </p:nvSpPr>
        <p:spPr>
          <a:xfrm>
            <a:off x="335280" y="4050248"/>
            <a:ext cx="9638453" cy="248729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en-GB" sz="2800" b="1" i="1" u="sng" dirty="0">
                <a:solidFill>
                  <a:srgbClr val="00B0F0"/>
                </a:solidFill>
                <a:latin typeface="EC Square Sans Pro" panose="020B0506040000020004" pitchFamily="34" charset="0"/>
                <a:ea typeface="Verdana" panose="020B0604030504040204" pitchFamily="34" charset="0"/>
              </a:rPr>
              <a:t>Best practice: </a:t>
            </a:r>
            <a:r>
              <a:rPr lang="en-US" sz="2800" b="1" i="1" u="sng" dirty="0">
                <a:solidFill>
                  <a:srgbClr val="00B0F0"/>
                </a:solidFill>
                <a:latin typeface="EC Square Sans Pro" panose="020B0506040000020004" pitchFamily="34" charset="0"/>
                <a:ea typeface="Verdana" panose="020B0604030504040204" pitchFamily="34" charset="0"/>
              </a:rPr>
              <a:t>D^2EPC</a:t>
            </a:r>
            <a:endParaRPr lang="en-GB" sz="2800" b="1" i="1" u="sng" dirty="0">
              <a:solidFill>
                <a:srgbClr val="00B0F0"/>
              </a:solidFill>
              <a:latin typeface="EC Square Sans Pro" panose="020B05060400000200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800" i="1" dirty="0">
                <a:solidFill>
                  <a:srgbClr val="004377"/>
                </a:solidFill>
                <a:latin typeface="EC Square Sans Pro" panose="020B0506040000020004" pitchFamily="34" charset="0"/>
                <a:ea typeface="Verdana" panose="020B0604030504040204" pitchFamily="34" charset="0"/>
              </a:rPr>
              <a:t>The project has promoted, and leads, </a:t>
            </a:r>
            <a:r>
              <a:rPr lang="en-US" sz="2800" b="1" i="1" dirty="0">
                <a:solidFill>
                  <a:srgbClr val="004377"/>
                </a:solidFill>
                <a:latin typeface="EC Square Sans Pro" panose="020B0506040000020004" pitchFamily="34" charset="0"/>
                <a:ea typeface="Verdana" panose="020B0604030504040204" pitchFamily="34" charset="0"/>
              </a:rPr>
              <a:t>CEN/TC 371/WG 5 </a:t>
            </a:r>
            <a:r>
              <a:rPr lang="en-US" sz="2800" i="1" dirty="0">
                <a:solidFill>
                  <a:srgbClr val="004377"/>
                </a:solidFill>
                <a:latin typeface="EC Square Sans Pro" panose="020B0506040000020004" pitchFamily="34" charset="0"/>
                <a:ea typeface="Verdana" panose="020B0604030504040204" pitchFamily="34" charset="0"/>
              </a:rPr>
              <a:t>on ‘Operational rating of energy performance of buildings’. Management of this working group will be continued through H2020 project CHRONICLE, having some common partners and related scope.</a:t>
            </a:r>
          </a:p>
        </p:txBody>
      </p:sp>
    </p:spTree>
    <p:extLst>
      <p:ext uri="{BB962C8B-B14F-4D97-AF65-F5344CB8AC3E}">
        <p14:creationId xmlns:p14="http://schemas.microsoft.com/office/powerpoint/2010/main" val="136778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37"/>
            <a:ext cx="12192000" cy="1570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" y="119549"/>
            <a:ext cx="11856720" cy="558614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3. Recommendations for Policy and Stakeholders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3FF71-9346-957B-D4B4-F1AFC61038D2}"/>
              </a:ext>
            </a:extLst>
          </p:cNvPr>
          <p:cNvSpPr txBox="1">
            <a:spLocks/>
          </p:cNvSpPr>
          <p:nvPr/>
        </p:nvSpPr>
        <p:spPr>
          <a:xfrm>
            <a:off x="203199" y="1690229"/>
            <a:ext cx="11717867" cy="3517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buFontTx/>
              <a:buChar char="-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Promoting by Member States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means of knowledge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valorisation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Tx/>
              <a:buChar char="-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Examining by Member States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needs of startups and SMEs in R&amp;I projects</a:t>
            </a:r>
          </a:p>
          <a:p>
            <a:pPr marL="0" lvl="1" algn="just">
              <a:buFontTx/>
              <a:buChar char="-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Development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their service portfolios to align with R&amp;I activities</a:t>
            </a:r>
          </a:p>
          <a:p>
            <a:pPr marL="0" lvl="1" algn="just">
              <a:buFontTx/>
              <a:buChar char="-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by Member States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support in relation to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standardisation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R&amp;I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valorisation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tool</a:t>
            </a:r>
          </a:p>
          <a:p>
            <a:pPr algn="just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8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006980"/>
      </a:accent1>
      <a:accent2>
        <a:srgbClr val="D0DF00"/>
      </a:accent2>
      <a:accent3>
        <a:srgbClr val="009FDF"/>
      </a:accent3>
      <a:accent4>
        <a:srgbClr val="AFCDD7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6251</TotalTime>
  <Words>782</Words>
  <Application>Microsoft Office PowerPoint</Application>
  <PresentationFormat>Widescreen</PresentationFormat>
  <Paragraphs>88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EC Square Sans Pro</vt:lpstr>
      <vt:lpstr>EC Square Sans Pro Light</vt:lpstr>
      <vt:lpstr>Gill Sans MT</vt:lpstr>
      <vt:lpstr>Verdana</vt:lpstr>
      <vt:lpstr>Wingdings 3</vt:lpstr>
      <vt:lpstr>Office Theme</vt:lpstr>
      <vt:lpstr>Commission Recommendation on a  Code of practice on standardisation</vt:lpstr>
      <vt:lpstr>Why Integrate Standards, Research &amp; Innovation Bridge the Innovation Gap for Impact at Global Scale</vt:lpstr>
      <vt:lpstr>OBJECTIVES AND CONTENT OF THE CODE</vt:lpstr>
      <vt:lpstr>Objective of the Code of practice on standardisation </vt:lpstr>
      <vt:lpstr>1. Recommendations for Higher Education Institutions and Research and Innovation Organisations</vt:lpstr>
      <vt:lpstr>Consider Standardisation in the Career Development Plans</vt:lpstr>
      <vt:lpstr>2. Recommendations for Project Partners</vt:lpstr>
      <vt:lpstr>Ensure Sustainability beyond Project Duration</vt:lpstr>
      <vt:lpstr>3. Recommendations for Policy and Stakeholders</vt:lpstr>
      <vt:lpstr>Member States to Examine Startups &amp; SMEs Needs</vt:lpstr>
      <vt:lpstr>More Information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CRAVEIRO Catarina (RTD-EXT)</dc:creator>
  <cp:keywords>Knowledge;valorisation;policies;2022</cp:keywords>
  <cp:lastModifiedBy>Gavin, Maria</cp:lastModifiedBy>
  <cp:revision>50</cp:revision>
  <dcterms:created xsi:type="dcterms:W3CDTF">2020-04-08T10:40:54Z</dcterms:created>
  <dcterms:modified xsi:type="dcterms:W3CDTF">2024-04-16T16:33:35Z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2023-03-03T14:31:27Z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54a6e561-6f99-4222-857c-547e64c230f5</vt:lpwstr>
  </property>
  <property fmtid="{D5CDD505-2E9C-101B-9397-08002B2CF9AE}" pid="8" name="MSIP_Label_6bd9ddd1-4d20-43f6-abfa-fc3c07406f94_ContentBits">
    <vt:lpwstr>0</vt:lpwstr>
  </property>
</Properties>
</file>